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79" r:id="rId4"/>
    <p:sldId id="260" r:id="rId5"/>
    <p:sldId id="257" r:id="rId6"/>
    <p:sldId id="258" r:id="rId7"/>
    <p:sldId id="262" r:id="rId8"/>
    <p:sldId id="269" r:id="rId9"/>
    <p:sldId id="263" r:id="rId10"/>
    <p:sldId id="275" r:id="rId11"/>
    <p:sldId id="277" r:id="rId12"/>
    <p:sldId id="264" r:id="rId13"/>
    <p:sldId id="265" r:id="rId14"/>
    <p:sldId id="266" r:id="rId15"/>
    <p:sldId id="267" r:id="rId16"/>
    <p:sldId id="268" r:id="rId17"/>
    <p:sldId id="278" r:id="rId18"/>
    <p:sldId id="272" r:id="rId19"/>
    <p:sldId id="276" r:id="rId20"/>
    <p:sldId id="274" r:id="rId21"/>
    <p:sldId id="273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2B9CA-0CEE-49B9-B9F8-F4A84D68B061}" type="datetimeFigureOut">
              <a:rPr lang="ko-KR" altLang="en-US" smtClean="0"/>
              <a:pPr/>
              <a:t>2011-11-18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2DADB-6BED-4FA0-92F8-F459CF83B73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0BEDF-9193-4862-8F8D-E5E6F1CDEFD9}" type="datetimeFigureOut">
              <a:rPr lang="ko-KR" altLang="en-US" smtClean="0"/>
              <a:pPr/>
              <a:t>2011-11-18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F9802-43F2-4A25-B19D-CC42602C45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F9802-43F2-4A25-B19D-CC42602C45F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F9802-43F2-4A25-B19D-CC42602C45F6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107504" y="3594762"/>
            <a:ext cx="8928992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2"/>
          </p:nvPr>
        </p:nvSpPr>
        <p:spPr>
          <a:xfrm>
            <a:off x="1115616" y="6309320"/>
            <a:ext cx="4752528" cy="365125"/>
          </a:xfrm>
        </p:spPr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en-US" altLang="ko-KR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43608" y="6237312"/>
            <a:ext cx="4976192" cy="484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99974-E7FE-4A77-9FE6-062A5CADC07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106532" y="71021"/>
            <a:ext cx="8930936" cy="6715958"/>
          </a:xfrm>
          <a:prstGeom prst="roundRect">
            <a:avLst>
              <a:gd name="adj" fmla="val 252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2910" y="1260630"/>
            <a:ext cx="4643470" cy="9666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4000496" y="1287262"/>
            <a:ext cx="4643470" cy="7003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 descr="daegu.png"/>
          <p:cNvPicPr>
            <a:picLocks noChangeAspect="1"/>
          </p:cNvPicPr>
          <p:nvPr userDrawn="1"/>
        </p:nvPicPr>
        <p:blipFill>
          <a:blip r:embed="rId33" cstate="print"/>
          <a:stretch>
            <a:fillRect/>
          </a:stretch>
        </p:blipFill>
        <p:spPr>
          <a:xfrm>
            <a:off x="464522" y="6179156"/>
            <a:ext cx="500034" cy="5266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14480" y="1412776"/>
            <a:ext cx="6996378" cy="1470025"/>
          </a:xfrm>
        </p:spPr>
        <p:txBody>
          <a:bodyPr>
            <a:noAutofit/>
          </a:bodyPr>
          <a:lstStyle/>
          <a:p>
            <a:r>
              <a:rPr lang="ko-KR" altLang="en-US" sz="5400" dirty="0" smtClean="0"/>
              <a:t>도로기하구조 및 설계</a:t>
            </a:r>
            <a:endParaRPr lang="ko-KR" altLang="en-US" sz="5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3643314"/>
            <a:ext cx="8678198" cy="2428892"/>
          </a:xfrm>
        </p:spPr>
        <p:txBody>
          <a:bodyPr anchor="ctr">
            <a:normAutofit fontScale="92500" lnSpcReduction="10000"/>
          </a:bodyPr>
          <a:lstStyle/>
          <a:p>
            <a:pPr algn="r"/>
            <a:r>
              <a:rPr lang="ko-KR" altLang="en-US" sz="2900" b="1" dirty="0" smtClean="0">
                <a:solidFill>
                  <a:schemeClr val="tx1"/>
                </a:solidFill>
              </a:rPr>
              <a:t>김영호 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06</a:t>
            </a:r>
            <a:endParaRPr lang="en-US" altLang="ko-KR" sz="2900" b="1" dirty="0" smtClean="0">
              <a:solidFill>
                <a:schemeClr val="tx1"/>
              </a:solidFill>
            </a:endParaRPr>
          </a:p>
          <a:p>
            <a:pPr algn="r"/>
            <a:r>
              <a:rPr lang="ko-KR" altLang="en-US" sz="2900" b="1" dirty="0" smtClean="0">
                <a:solidFill>
                  <a:schemeClr val="tx1"/>
                </a:solidFill>
              </a:rPr>
              <a:t>박희근 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06</a:t>
            </a:r>
          </a:p>
          <a:p>
            <a:pPr algn="r"/>
            <a:r>
              <a:rPr lang="ko-KR" altLang="en-US" sz="2900" b="1" dirty="0" smtClean="0">
                <a:solidFill>
                  <a:schemeClr val="tx1"/>
                </a:solidFill>
              </a:rPr>
              <a:t>신동찬 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06</a:t>
            </a:r>
          </a:p>
          <a:p>
            <a:pPr algn="r"/>
            <a:r>
              <a:rPr lang="ko-KR" altLang="en-US" sz="2900" b="1" dirty="0" smtClean="0">
                <a:solidFill>
                  <a:schemeClr val="tx1"/>
                </a:solidFill>
              </a:rPr>
              <a:t>조희상 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06</a:t>
            </a:r>
          </a:p>
          <a:p>
            <a:pPr algn="r"/>
            <a:r>
              <a:rPr lang="ko-KR" altLang="en-US" sz="2900" b="1" dirty="0" smtClean="0">
                <a:solidFill>
                  <a:schemeClr val="tx1"/>
                </a:solidFill>
              </a:rPr>
              <a:t>도미현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 </a:t>
            </a:r>
            <a:r>
              <a:rPr lang="en-US" altLang="ko-KR" sz="2900" b="1" dirty="0" smtClean="0">
                <a:solidFill>
                  <a:schemeClr val="tx1"/>
                </a:solidFill>
              </a:rPr>
              <a:t>09</a:t>
            </a:r>
            <a:endParaRPr lang="ko-KR" altLang="en-US" sz="2900" b="1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571604" y="3714752"/>
            <a:ext cx="2771756" cy="2057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r>
              <a:rPr lang="en-US" altLang="ko-KR" sz="4000" dirty="0" smtClean="0"/>
              <a:t>6</a:t>
            </a:r>
            <a:r>
              <a:rPr lang="ko-KR" altLang="en-US" sz="4000" dirty="0" smtClean="0"/>
              <a:t>땡</a:t>
            </a:r>
            <a:endParaRPr lang="ko-KR" alt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793" name="_x68397440" descr="EMB00001ef47499"/>
          <p:cNvPicPr>
            <a:picLocks noChangeAspect="1" noChangeArrowheads="1"/>
          </p:cNvPicPr>
          <p:nvPr/>
        </p:nvPicPr>
        <p:blipFill>
          <a:blip r:embed="rId2" cstate="print"/>
          <a:srcRect l="4633" r="7314"/>
          <a:stretch>
            <a:fillRect/>
          </a:stretch>
        </p:blipFill>
        <p:spPr bwMode="auto">
          <a:xfrm>
            <a:off x="611560" y="1484785"/>
            <a:ext cx="8064896" cy="2304256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795" name="_x69418648" descr="EMB00001ef4749a"/>
          <p:cNvPicPr>
            <a:picLocks noChangeAspect="1" noChangeArrowheads="1"/>
          </p:cNvPicPr>
          <p:nvPr/>
        </p:nvPicPr>
        <p:blipFill>
          <a:blip r:embed="rId3" cstate="print"/>
          <a:srcRect l="33701" t="17896" r="27211"/>
          <a:stretch>
            <a:fillRect/>
          </a:stretch>
        </p:blipFill>
        <p:spPr bwMode="auto">
          <a:xfrm>
            <a:off x="611560" y="3861048"/>
            <a:ext cx="8064896" cy="22907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796570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11</a:t>
            </a:fld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36912"/>
            <a:ext cx="4680520" cy="3517404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920879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92088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80648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80283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절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성토량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8064896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결정량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17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475656" y="1628800"/>
          <a:ext cx="6096000" cy="213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110"/>
                <a:gridCol w="1892334"/>
                <a:gridCol w="1892334"/>
                <a:gridCol w="1401222"/>
              </a:tblGrid>
              <a:tr h="532858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경사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328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3.5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27.7%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328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4.6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2.5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14.7%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328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4.7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2.6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0.7%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149080"/>
            <a:ext cx="85820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토적도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34290640" descr="EMB0000292075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956376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고찰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83568" y="1830572"/>
          <a:ext cx="7992888" cy="396044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992888"/>
              </a:tblGrid>
              <a:tr h="91618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dirty="0" smtClean="0"/>
                        <a:t>1.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처음 </a:t>
                      </a:r>
                      <a:r>
                        <a:rPr lang="ko-KR" altLang="en-US" baseline="0" dirty="0" err="1" smtClean="0"/>
                        <a:t>시공기면을</a:t>
                      </a:r>
                      <a:r>
                        <a:rPr lang="ko-KR" altLang="en-US" baseline="0" dirty="0" smtClean="0"/>
                        <a:t> 결정할 때 제대로 이해하지 못하여 기울기를 일직선으로 정하여서 너무 많은 </a:t>
                      </a:r>
                      <a:r>
                        <a:rPr lang="ko-KR" altLang="en-US" baseline="0" dirty="0" err="1" smtClean="0"/>
                        <a:t>성토량을</a:t>
                      </a:r>
                      <a:r>
                        <a:rPr lang="ko-KR" altLang="en-US" baseline="0" dirty="0" smtClean="0"/>
                        <a:t> 만들었다</a:t>
                      </a:r>
                      <a:r>
                        <a:rPr lang="en-US" altLang="ko-KR" baseline="0" dirty="0" smtClean="0"/>
                        <a:t>.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91618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000" b="1" dirty="0" smtClean="0"/>
                        <a:t>2. CAD</a:t>
                      </a:r>
                      <a:r>
                        <a:rPr lang="ko-KR" altLang="en-US" sz="2000" b="1" dirty="0" smtClean="0"/>
                        <a:t> 작업이 미숙하여</a:t>
                      </a:r>
                      <a:r>
                        <a:rPr lang="ko-KR" altLang="en-US" sz="2000" b="1" baseline="0" dirty="0" smtClean="0"/>
                        <a:t> 계획한 작업시간보다 초과한 많은 시간이 소모되었다</a:t>
                      </a:r>
                      <a:r>
                        <a:rPr lang="en-US" altLang="ko-KR" sz="2000" b="1" baseline="0" dirty="0" smtClean="0"/>
                        <a:t>. </a:t>
                      </a:r>
                      <a:endParaRPr lang="ko-KR" altLang="en-US" sz="2000" b="1" dirty="0"/>
                    </a:p>
                  </a:txBody>
                  <a:tcPr anchor="ctr"/>
                </a:tc>
              </a:tr>
              <a:tr h="91618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b="1" dirty="0" smtClean="0"/>
                        <a:t>3. </a:t>
                      </a:r>
                      <a:r>
                        <a:rPr lang="ko-KR" altLang="en-US" b="1" dirty="0" smtClean="0"/>
                        <a:t>기울기를 미세하게 움직여야 </a:t>
                      </a:r>
                      <a:r>
                        <a:rPr lang="en-US" altLang="ko-KR" b="1" dirty="0" smtClean="0"/>
                        <a:t>10%</a:t>
                      </a:r>
                      <a:r>
                        <a:rPr lang="ko-KR" altLang="en-US" b="1" dirty="0" smtClean="0"/>
                        <a:t>내로 완성을 할 수 있어서 많은 어려움이 있었다</a:t>
                      </a:r>
                      <a:r>
                        <a:rPr lang="en-US" altLang="ko-KR" b="1" dirty="0" smtClean="0"/>
                        <a:t>.</a:t>
                      </a:r>
                      <a:endParaRPr lang="ko-KR" altLang="en-US" b="1" dirty="0"/>
                    </a:p>
                  </a:txBody>
                  <a:tcPr anchor="ctr"/>
                </a:tc>
              </a:tr>
              <a:tr h="121189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baseline="0" dirty="0" smtClean="0"/>
                        <a:t>.</a:t>
                      </a:r>
                      <a:r>
                        <a:rPr lang="en-US" altLang="ko-KR" b="1" dirty="0" smtClean="0"/>
                        <a:t> 4. </a:t>
                      </a:r>
                      <a:r>
                        <a:rPr lang="ko-KR" altLang="en-US" b="1" dirty="0" smtClean="0"/>
                        <a:t>절토에 주안점을 두고 시공을 하려 했으나 </a:t>
                      </a:r>
                      <a:r>
                        <a:rPr lang="ko-KR" altLang="en-US" b="1" dirty="0" err="1" smtClean="0"/>
                        <a:t>성토량이</a:t>
                      </a:r>
                      <a:r>
                        <a:rPr lang="ko-KR" altLang="en-US" b="1" dirty="0" smtClean="0"/>
                        <a:t> 생각보다 더욱 많아 지는</a:t>
                      </a:r>
                      <a:r>
                        <a:rPr lang="ko-KR" altLang="en-US" b="1" baseline="0" dirty="0" smtClean="0"/>
                        <a:t> 것 같았다</a:t>
                      </a:r>
                      <a:r>
                        <a:rPr lang="en-US" altLang="ko-KR" b="1" baseline="0" dirty="0" smtClean="0"/>
                        <a:t>. </a:t>
                      </a:r>
                      <a:r>
                        <a:rPr lang="ko-KR" altLang="en-US" b="1" baseline="0" dirty="0" smtClean="0"/>
                        <a:t>현장에서 이러한 과정을 미리 경험했다 생각하고 시공할 때 주의를 기해야겠다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2</a:t>
            </a:fld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1714480" y="1556792"/>
            <a:ext cx="6215106" cy="1071570"/>
            <a:chOff x="1714480" y="1571612"/>
            <a:chExt cx="6215106" cy="1071570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2357422" y="1643050"/>
              <a:ext cx="5572164" cy="785818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/>
                <a:t>종</a:t>
              </a:r>
              <a:r>
                <a:rPr lang="en-US" altLang="ko-KR" sz="2400" b="1" dirty="0" smtClean="0"/>
                <a:t>.</a:t>
              </a:r>
              <a:r>
                <a:rPr lang="ko-KR" altLang="en-US" sz="2400" b="1" dirty="0" smtClean="0"/>
                <a:t>횡단면도의 </a:t>
              </a:r>
              <a:r>
                <a:rPr lang="ko-KR" altLang="en-US" sz="2400" b="1" dirty="0" err="1" smtClean="0"/>
                <a:t>시공기면결정</a:t>
              </a:r>
              <a:endParaRPr lang="ko-KR" altLang="en-US" sz="2400" b="1" dirty="0"/>
            </a:p>
          </p:txBody>
        </p:sp>
        <p:sp>
          <p:nvSpPr>
            <p:cNvPr id="7" name="원형 6"/>
            <p:cNvSpPr/>
            <p:nvPr/>
          </p:nvSpPr>
          <p:spPr>
            <a:xfrm>
              <a:off x="1714480" y="1571612"/>
              <a:ext cx="1214446" cy="1071570"/>
            </a:xfrm>
            <a:prstGeom prst="pie">
              <a:avLst>
                <a:gd name="adj1" fmla="val 20162063"/>
                <a:gd name="adj2" fmla="val 1901818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tx1"/>
                  </a:solidFill>
                </a:rPr>
                <a:t>1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714480" y="2708920"/>
            <a:ext cx="6215106" cy="1071570"/>
            <a:chOff x="1714480" y="1571612"/>
            <a:chExt cx="6215106" cy="107157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2357422" y="1643050"/>
              <a:ext cx="5572164" cy="785818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/>
                <a:t>절</a:t>
              </a:r>
              <a:r>
                <a:rPr lang="en-US" altLang="ko-KR" sz="2400" b="1" dirty="0" smtClean="0"/>
                <a:t>.</a:t>
              </a:r>
              <a:r>
                <a:rPr lang="ko-KR" altLang="en-US" sz="2400" b="1" dirty="0" err="1" smtClean="0"/>
                <a:t>성토량</a:t>
              </a:r>
              <a:r>
                <a:rPr lang="ko-KR" altLang="en-US" sz="2400" b="1" dirty="0" smtClean="0"/>
                <a:t> 결정</a:t>
              </a:r>
            </a:p>
          </p:txBody>
        </p:sp>
        <p:sp>
          <p:nvSpPr>
            <p:cNvPr id="11" name="원형 10"/>
            <p:cNvSpPr/>
            <p:nvPr/>
          </p:nvSpPr>
          <p:spPr>
            <a:xfrm>
              <a:off x="1714480" y="1571612"/>
              <a:ext cx="1214446" cy="1071570"/>
            </a:xfrm>
            <a:prstGeom prst="pie">
              <a:avLst>
                <a:gd name="adj1" fmla="val 20162063"/>
                <a:gd name="adj2" fmla="val 1901818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tx1"/>
                  </a:solidFill>
                </a:rPr>
                <a:t>2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724018" y="3869598"/>
            <a:ext cx="6215106" cy="1071570"/>
            <a:chOff x="1714480" y="1571612"/>
            <a:chExt cx="6215106" cy="1071570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2357422" y="1643050"/>
              <a:ext cx="5572164" cy="785818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err="1" smtClean="0"/>
                <a:t>토량계산</a:t>
              </a:r>
              <a:endParaRPr lang="ko-KR" altLang="en-US" sz="2400" b="1" dirty="0" smtClean="0"/>
            </a:p>
          </p:txBody>
        </p:sp>
        <p:sp>
          <p:nvSpPr>
            <p:cNvPr id="14" name="원형 13"/>
            <p:cNvSpPr/>
            <p:nvPr/>
          </p:nvSpPr>
          <p:spPr>
            <a:xfrm>
              <a:off x="1714480" y="1571612"/>
              <a:ext cx="1214446" cy="1071570"/>
            </a:xfrm>
            <a:prstGeom prst="pie">
              <a:avLst>
                <a:gd name="adj1" fmla="val 20162063"/>
                <a:gd name="adj2" fmla="val 1901818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tx1"/>
                  </a:solidFill>
                </a:rPr>
                <a:t>3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703306" y="5021726"/>
            <a:ext cx="6215106" cy="1071570"/>
            <a:chOff x="1714480" y="1571612"/>
            <a:chExt cx="6215106" cy="107157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2357422" y="1643050"/>
              <a:ext cx="5572164" cy="785818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/>
                <a:t>토적도</a:t>
              </a:r>
            </a:p>
          </p:txBody>
        </p:sp>
        <p:sp>
          <p:nvSpPr>
            <p:cNvPr id="17" name="원형 16"/>
            <p:cNvSpPr/>
            <p:nvPr/>
          </p:nvSpPr>
          <p:spPr>
            <a:xfrm>
              <a:off x="1714480" y="1571612"/>
              <a:ext cx="1214446" cy="1071570"/>
            </a:xfrm>
            <a:prstGeom prst="pie">
              <a:avLst>
                <a:gd name="adj1" fmla="val 20162063"/>
                <a:gd name="adj2" fmla="val 1901818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tx1"/>
                  </a:solidFill>
                </a:rPr>
                <a:t>4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직선 연결선 18"/>
          <p:cNvCxnSpPr>
            <a:stCxn id="6" idx="3"/>
          </p:cNvCxnSpPr>
          <p:nvPr/>
        </p:nvCxnSpPr>
        <p:spPr>
          <a:xfrm flipV="1">
            <a:off x="7929586" y="2000240"/>
            <a:ext cx="714380" cy="20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rot="5400000">
            <a:off x="7393801" y="3250405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rot="10800000">
            <a:off x="7929586" y="450057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7929586" y="3000372"/>
            <a:ext cx="1214414" cy="64294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Feedback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20</a:t>
            </a:fld>
            <a:endParaRPr lang="ko-KR" altLang="en-US"/>
          </a:p>
        </p:txBody>
      </p:sp>
      <p:pic>
        <p:nvPicPr>
          <p:cNvPr id="5" name="그림 4" descr="0001_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3808" y="2413337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dirty="0" smtClean="0"/>
              <a:t>Q</a:t>
            </a:r>
            <a:r>
              <a:rPr lang="en-US" altLang="ko-KR" sz="4000" dirty="0" smtClean="0"/>
              <a:t>&amp;</a:t>
            </a:r>
            <a:r>
              <a:rPr lang="en-US" altLang="ko-KR" sz="6000" dirty="0" smtClean="0"/>
              <a:t>A </a:t>
            </a:r>
            <a:r>
              <a:rPr lang="ko-KR" altLang="en-US" sz="6000" dirty="0" smtClean="0"/>
              <a:t>시간</a:t>
            </a:r>
            <a:endParaRPr lang="ko-KR" altLang="en-US" sz="6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21</a:t>
            </a:fld>
            <a:endParaRPr lang="ko-KR" altLang="en-US"/>
          </a:p>
        </p:txBody>
      </p:sp>
      <p:pic>
        <p:nvPicPr>
          <p:cNvPr id="6" name="그림 5" descr="0001_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2420888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 smtClean="0"/>
              <a:t>감사합니다</a:t>
            </a:r>
            <a:endParaRPr lang="ko-KR" altLang="en-US" sz="6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0648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종단면도의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9552" y="1636518"/>
            <a:ext cx="81369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10" descr="F:\맵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60848"/>
            <a:ext cx="7986713" cy="4068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27584" y="155679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도로 설계구간 </a:t>
            </a:r>
            <a:endParaRPr lang="ko-KR" altLang="en-US" sz="2000" dirty="0"/>
          </a:p>
        </p:txBody>
      </p:sp>
      <p:sp>
        <p:nvSpPr>
          <p:cNvPr id="12" name="사각형 설명선 11"/>
          <p:cNvSpPr/>
          <p:nvPr/>
        </p:nvSpPr>
        <p:spPr>
          <a:xfrm>
            <a:off x="1475657" y="4653136"/>
            <a:ext cx="1152128" cy="1008112"/>
          </a:xfrm>
          <a:prstGeom prst="wedgeRectCallout">
            <a:avLst>
              <a:gd name="adj1" fmla="val -4166"/>
              <a:gd name="adj2" fmla="val 710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약 </a:t>
            </a:r>
            <a:r>
              <a:rPr kumimoji="0" lang="en-US" altLang="ko-KR" dirty="0"/>
              <a:t>650~700m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88840"/>
            <a:ext cx="3888432" cy="399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88840"/>
            <a:ext cx="4180334" cy="399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그림 13" descr="값산정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9" y="1928802"/>
            <a:ext cx="4714908" cy="407196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그림 9" descr="l구하는식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1928802"/>
            <a:ext cx="3219450" cy="192882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종단면도의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그림 10" descr="y구하는식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3899570"/>
            <a:ext cx="3219450" cy="20764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종단면도의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20891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y값산정_00000_0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000240"/>
            <a:ext cx="1238250" cy="22764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그림 8" descr="y값산정1_00000_00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786058"/>
            <a:ext cx="1238250" cy="12858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13" name="_x68397600" descr="EMB00001ef474a0"/>
          <p:cNvPicPr>
            <a:picLocks noChangeAspect="1" noChangeArrowheads="1"/>
          </p:cNvPicPr>
          <p:nvPr/>
        </p:nvPicPr>
        <p:blipFill>
          <a:blip r:embed="rId2" cstate="print"/>
          <a:srcRect l="12286" t="28331" r="20076" b="12244"/>
          <a:stretch>
            <a:fillRect/>
          </a:stretch>
        </p:blipFill>
        <p:spPr bwMode="auto">
          <a:xfrm>
            <a:off x="683568" y="1484784"/>
            <a:ext cx="7920880" cy="2016224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15" name="_x69411256" descr="EMB00001ef4749f"/>
          <p:cNvPicPr>
            <a:picLocks noChangeAspect="1" noChangeArrowheads="1"/>
          </p:cNvPicPr>
          <p:nvPr/>
        </p:nvPicPr>
        <p:blipFill>
          <a:blip r:embed="rId3" cstate="print"/>
          <a:srcRect l="12108" t="8618" r="11990" b="539"/>
          <a:stretch>
            <a:fillRect/>
          </a:stretch>
        </p:blipFill>
        <p:spPr bwMode="auto">
          <a:xfrm>
            <a:off x="683568" y="3573016"/>
            <a:ext cx="7920880" cy="25225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횡단면도의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4976192" cy="484163"/>
          </a:xfrm>
        </p:spPr>
        <p:txBody>
          <a:bodyPr/>
          <a:lstStyle/>
          <a:p>
            <a:r>
              <a:rPr lang="en-US" altLang="ko-KR" dirty="0" smtClean="0"/>
              <a:t>6</a:t>
            </a:r>
            <a:r>
              <a:rPr lang="ko-KR" altLang="en-US" dirty="0" smtClean="0"/>
              <a:t>땡                     도로기하구조 및 설계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A999974-E7FE-4A77-9FE6-062A5CADC071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69347104" descr="EMB00001ef4749e"/>
          <p:cNvPicPr>
            <a:picLocks noChangeAspect="1" noChangeArrowheads="1"/>
          </p:cNvPicPr>
          <p:nvPr/>
        </p:nvPicPr>
        <p:blipFill>
          <a:blip r:embed="rId3" cstate="print"/>
          <a:srcRect l="8583" t="3963" r="16345"/>
          <a:stretch>
            <a:fillRect/>
          </a:stretch>
        </p:blipFill>
        <p:spPr bwMode="auto">
          <a:xfrm>
            <a:off x="611560" y="1484784"/>
            <a:ext cx="8064896" cy="2304256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91" name="_x68397440" descr="EMB00001ef4749d"/>
          <p:cNvPicPr>
            <a:picLocks noChangeAspect="1" noChangeArrowheads="1"/>
          </p:cNvPicPr>
          <p:nvPr/>
        </p:nvPicPr>
        <p:blipFill>
          <a:blip r:embed="rId4" cstate="print"/>
          <a:srcRect l="14087" t="53" r="20578"/>
          <a:stretch>
            <a:fillRect/>
          </a:stretch>
        </p:blipFill>
        <p:spPr bwMode="auto">
          <a:xfrm>
            <a:off x="611560" y="3861049"/>
            <a:ext cx="8064896" cy="230425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횡단면도의 </a:t>
            </a:r>
            <a:r>
              <a:rPr lang="ko-KR" altLang="en-US" dirty="0" err="1" smtClean="0"/>
              <a:t>시공기면</a:t>
            </a:r>
            <a:r>
              <a:rPr lang="ko-KR" altLang="en-US" dirty="0" smtClean="0"/>
              <a:t> 결정</a:t>
            </a:r>
            <a:endParaRPr lang="ko-KR" alt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5" name="_x69407792" descr="EMB00001ef4749c"/>
          <p:cNvPicPr>
            <a:picLocks noChangeAspect="1" noChangeArrowheads="1"/>
          </p:cNvPicPr>
          <p:nvPr/>
        </p:nvPicPr>
        <p:blipFill>
          <a:blip r:embed="rId2" cstate="print"/>
          <a:srcRect l="12253" r="22130"/>
          <a:stretch>
            <a:fillRect/>
          </a:stretch>
        </p:blipFill>
        <p:spPr bwMode="auto">
          <a:xfrm>
            <a:off x="611560" y="1484784"/>
            <a:ext cx="7992888" cy="2304256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7" name="_x69347104" descr="EMB00001ef4749b"/>
          <p:cNvPicPr>
            <a:picLocks noChangeAspect="1" noChangeArrowheads="1"/>
          </p:cNvPicPr>
          <p:nvPr/>
        </p:nvPicPr>
        <p:blipFill>
          <a:blip r:embed="rId3" cstate="print"/>
          <a:srcRect l="14651" r="14227"/>
          <a:stretch>
            <a:fillRect/>
          </a:stretch>
        </p:blipFill>
        <p:spPr bwMode="auto">
          <a:xfrm>
            <a:off x="611560" y="3861048"/>
            <a:ext cx="7992888" cy="2320429"/>
          </a:xfrm>
          <a:prstGeom prst="rect">
            <a:avLst/>
          </a:prstGeom>
          <a:noFill/>
        </p:spPr>
      </p:pic>
      <p:sp>
        <p:nvSpPr>
          <p:cNvPr id="21" name="슬라이드 번호 개체 틀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9974-E7FE-4A77-9FE6-062A5CADC071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6</a:t>
            </a:r>
            <a:r>
              <a:rPr lang="ko-KR" altLang="en-US" smtClean="0"/>
              <a:t>땡                     도로기하구조 및 설계</a:t>
            </a:r>
            <a:endParaRPr lang="en-US" altLang="ko-K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296</Words>
  <Application>Microsoft Office PowerPoint</Application>
  <PresentationFormat>화면 슬라이드 쇼(4:3)</PresentationFormat>
  <Paragraphs>95</Paragraphs>
  <Slides>21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도로기하구조 및 설계</vt:lpstr>
      <vt:lpstr>목차</vt:lpstr>
      <vt:lpstr>슬라이드 3</vt:lpstr>
      <vt:lpstr>종단면도의 시공기면 결정</vt:lpstr>
      <vt:lpstr>종단면도의 시공기면 결정</vt:lpstr>
      <vt:lpstr>종단면도의 시공기면 결정</vt:lpstr>
      <vt:lpstr>횡단면도의 시공기면 결정</vt:lpstr>
      <vt:lpstr>횡단면도의 시공기면 결정</vt:lpstr>
      <vt:lpstr>횡단면도의 시공기면 결정</vt:lpstr>
      <vt:lpstr>횡단면도의 시공기면 결정</vt:lpstr>
      <vt:lpstr>절.성토량 결정</vt:lpstr>
      <vt:lpstr>절.성토량 결정</vt:lpstr>
      <vt:lpstr>절.성토량 결정</vt:lpstr>
      <vt:lpstr>절.성토량 결정</vt:lpstr>
      <vt:lpstr>절.성토량 결정</vt:lpstr>
      <vt:lpstr>절.성토량 결정</vt:lpstr>
      <vt:lpstr>결정량</vt:lpstr>
      <vt:lpstr>토적도</vt:lpstr>
      <vt:lpstr>고찰</vt:lpstr>
      <vt:lpstr>슬라이드 20</vt:lpstr>
      <vt:lpstr>슬라이드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sec</dc:creator>
  <cp:lastModifiedBy>SDC</cp:lastModifiedBy>
  <cp:revision>66</cp:revision>
  <dcterms:created xsi:type="dcterms:W3CDTF">2010-06-11T02:30:03Z</dcterms:created>
  <dcterms:modified xsi:type="dcterms:W3CDTF">2011-11-18T09:15:58Z</dcterms:modified>
</cp:coreProperties>
</file>